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58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FE8051-3ECD-443F-A802-EC876F2D6CEF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417249-282D-4FB5-A80B-CB73990F12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Technology Applications in Education</a:t>
            </a:r>
            <a:br>
              <a:rPr lang="en-US" sz="3200" dirty="0" smtClean="0"/>
            </a:br>
            <a:r>
              <a:rPr lang="en-US" sz="3200" dirty="0" smtClean="0"/>
              <a:t>Chapter 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11606"/>
            <a:ext cx="8686800" cy="2027194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Theories of Learning and their Application to Technology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Shena</a:t>
            </a:r>
            <a:r>
              <a:rPr lang="en-US" sz="2400" dirty="0" smtClean="0">
                <a:solidFill>
                  <a:schemeClr val="tx1"/>
                </a:solidFill>
              </a:rPr>
              <a:t> Anglin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Technology in the Classroom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Dr. M. Minott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March 5, 2010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Drill and practice is useful in developing speed in spelling or addition/subtraction problems.</a:t>
            </a:r>
          </a:p>
          <a:p>
            <a:endParaRPr lang="en-US" dirty="0" smtClean="0"/>
          </a:p>
          <a:p>
            <a:r>
              <a:rPr lang="en-US" dirty="0" smtClean="0"/>
              <a:t>Knowledge delivery/acquisition model useful in presenting large amounts of information to the learner.</a:t>
            </a:r>
          </a:p>
          <a:p>
            <a:pPr lvl="1"/>
            <a:r>
              <a:rPr lang="en-US" dirty="0" smtClean="0"/>
              <a:t>Researchers learned that humans process incoming information instead of gradually learning a </a:t>
            </a:r>
            <a:r>
              <a:rPr lang="en-US" dirty="0" err="1" smtClean="0"/>
              <a:t>behaviour</a:t>
            </a:r>
            <a:r>
              <a:rPr lang="en-US" dirty="0" smtClean="0"/>
              <a:t> as with animals.</a:t>
            </a:r>
          </a:p>
          <a:p>
            <a:pPr lvl="1"/>
            <a:r>
              <a:rPr lang="en-US" dirty="0" smtClean="0"/>
              <a:t>So the advent of electronic computers of the 1950s highly influenced this learning style.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Concepts have Some Merit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Information in and can be retransmitted</a:t>
            </a:r>
          </a:p>
          <a:p>
            <a:r>
              <a:rPr lang="en-US" dirty="0" smtClean="0"/>
              <a:t>Assumes students will learn equally well when presented with same information </a:t>
            </a:r>
            <a:r>
              <a:rPr lang="en-US" dirty="0" smtClean="0">
                <a:solidFill>
                  <a:srgbClr val="FF0000"/>
                </a:solidFill>
              </a:rPr>
              <a:t>no matter the format</a:t>
            </a:r>
          </a:p>
          <a:p>
            <a:r>
              <a:rPr lang="en-US" dirty="0" smtClean="0"/>
              <a:t>Internet useful</a:t>
            </a:r>
          </a:p>
          <a:p>
            <a:r>
              <a:rPr lang="en-US" dirty="0" smtClean="0"/>
              <a:t>Assessment is on how much is recalled</a:t>
            </a:r>
          </a:p>
          <a:p>
            <a:r>
              <a:rPr lang="en-US" dirty="0" smtClean="0"/>
              <a:t>Learner active in constructing knowledge</a:t>
            </a:r>
          </a:p>
          <a:p>
            <a:r>
              <a:rPr lang="en-US" dirty="0" smtClean="0"/>
              <a:t>Students need to be guided on how to process effectively</a:t>
            </a:r>
          </a:p>
          <a:p>
            <a:r>
              <a:rPr lang="en-US" dirty="0" smtClean="0"/>
              <a:t>Student “makes sense” of a process or system</a:t>
            </a:r>
          </a:p>
          <a:p>
            <a:r>
              <a:rPr lang="en-US" dirty="0" smtClean="0"/>
              <a:t>Assesses transfer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   vs. Construction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does not adequately consider the motivational, social, cultural and biological bases of learning</a:t>
            </a:r>
          </a:p>
          <a:p>
            <a:pPr lvl="1"/>
            <a:r>
              <a:rPr lang="en-US" dirty="0" smtClean="0"/>
              <a:t>Suppose a person is not interest</a:t>
            </a:r>
          </a:p>
          <a:p>
            <a:pPr lvl="1"/>
            <a:r>
              <a:rPr lang="en-US" dirty="0" smtClean="0"/>
              <a:t>Suppose the info is irrelevant socially or culturally to the student</a:t>
            </a:r>
          </a:p>
          <a:p>
            <a:pPr lvl="1"/>
            <a:r>
              <a:rPr lang="en-US" dirty="0" smtClean="0"/>
              <a:t>Suppose there are some learning problems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constructivist learning have any shortcomings?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Constructivism</a:t>
            </a:r>
          </a:p>
          <a:p>
            <a:pPr lvl="1"/>
            <a:r>
              <a:rPr lang="en-US" dirty="0" smtClean="0"/>
              <a:t>Individually mediated</a:t>
            </a:r>
          </a:p>
          <a:p>
            <a:pPr lvl="1"/>
            <a:r>
              <a:rPr lang="en-US" dirty="0" smtClean="0"/>
              <a:t>Socially mediated –learner constructs knowledge in a group discussion for e.g.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Social Constructivism</a:t>
            </a:r>
          </a:p>
          <a:p>
            <a:pPr lvl="1"/>
            <a:r>
              <a:rPr lang="en-US" dirty="0" smtClean="0"/>
              <a:t>Learning is a </a:t>
            </a:r>
            <a:r>
              <a:rPr lang="en-US" dirty="0" err="1" smtClean="0"/>
              <a:t>sociocultural</a:t>
            </a:r>
            <a:r>
              <a:rPr lang="en-US" dirty="0" smtClean="0"/>
              <a:t> event which takes place in social or cultural groups</a:t>
            </a:r>
          </a:p>
          <a:p>
            <a:pPr lvl="1"/>
            <a:r>
              <a:rPr lang="en-US" dirty="0" smtClean="0"/>
              <a:t>Ignores the individual aspect of learning and says that all knowledge is stored as public knowledge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Constructivism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5071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Radical Constructivism – degree to which knowledge construction is based on outside world</a:t>
            </a:r>
          </a:p>
          <a:p>
            <a:endParaRPr lang="en-US" dirty="0" smtClean="0"/>
          </a:p>
          <a:p>
            <a:r>
              <a:rPr lang="en-US" dirty="0" smtClean="0"/>
              <a:t>Ranges from:</a:t>
            </a:r>
          </a:p>
          <a:p>
            <a:endParaRPr lang="en-US" dirty="0" smtClean="0"/>
          </a:p>
          <a:p>
            <a:r>
              <a:rPr lang="en-US" dirty="0" smtClean="0"/>
              <a:t>Knowledge is discovered  (non-radical)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Knowledge is invented (radical)</a:t>
            </a:r>
          </a:p>
          <a:p>
            <a:pPr lvl="1"/>
            <a:r>
              <a:rPr lang="en-US" dirty="0" smtClean="0"/>
              <a:t>The radicals assume that instruction is pointless as communications mean different things to different people and teacher does not know what students know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Constructivism Cont.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45720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</a:t>
            </a:r>
          </a:p>
          <a:p>
            <a:endParaRPr lang="en-US" dirty="0" smtClean="0"/>
          </a:p>
          <a:p>
            <a:r>
              <a:rPr lang="en-US" dirty="0" smtClean="0"/>
              <a:t>Images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Selecting</a:t>
            </a:r>
          </a:p>
          <a:p>
            <a:endParaRPr lang="en-US" dirty="0" smtClean="0"/>
          </a:p>
          <a:p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Cognitive Construction Works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22098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45720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971800" y="1752600"/>
            <a:ext cx="1295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205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0" y="4038600"/>
            <a:ext cx="1295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00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343400" y="45720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267200" y="2209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43600" y="4038600"/>
            <a:ext cx="1295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43600" y="1752600"/>
            <a:ext cx="1295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1905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Pictorial Model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4191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Verbal Model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105400" y="2971800"/>
            <a:ext cx="2590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8" idx="2"/>
            <a:endCxn id="22" idx="0"/>
          </p:cNvCxnSpPr>
          <p:nvPr/>
        </p:nvCxnSpPr>
        <p:spPr>
          <a:xfrm rot="5400000">
            <a:off x="6343650" y="2724150"/>
            <a:ext cx="3048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2" idx="4"/>
          </p:cNvCxnSpPr>
          <p:nvPr/>
        </p:nvCxnSpPr>
        <p:spPr>
          <a:xfrm rot="16200000" flipV="1">
            <a:off x="6362700" y="37719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05400" y="3048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Integrated Cognitive Structure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10800000">
            <a:off x="7696200" y="3352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486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Prior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6962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Instructional technology should guide the cognitive processes of the learner.</a:t>
            </a:r>
            <a:endParaRPr lang="en-US" dirty="0" smtClean="0"/>
          </a:p>
          <a:p>
            <a:r>
              <a:rPr lang="en-US" dirty="0" smtClean="0"/>
              <a:t>Deep understanding and meaningful learning should be the objective of the educator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does it mean for today?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is an active process involving selecting, organizing and integrating</a:t>
            </a:r>
          </a:p>
          <a:p>
            <a:endParaRPr lang="en-US" dirty="0" smtClean="0"/>
          </a:p>
          <a:p>
            <a:r>
              <a:rPr lang="en-US" dirty="0" smtClean="0"/>
              <a:t>Human beings have separate visual and auditory channels</a:t>
            </a:r>
          </a:p>
          <a:p>
            <a:endParaRPr lang="en-US" dirty="0" smtClean="0"/>
          </a:p>
          <a:p>
            <a:r>
              <a:rPr lang="en-US" dirty="0" smtClean="0"/>
              <a:t>The capacity of working memory is limited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Constructivist Multimedia Learning Summarized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order in which learner receives information is important (Contiguity Effect)</a:t>
            </a:r>
          </a:p>
          <a:p>
            <a:endParaRPr lang="en-US" dirty="0" smtClean="0"/>
          </a:p>
          <a:p>
            <a:r>
              <a:rPr lang="en-US" dirty="0" smtClean="0"/>
              <a:t>Successive         vs.            Simultaneous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Therefore:</a:t>
            </a:r>
            <a:endParaRPr lang="en-US" dirty="0"/>
          </a:p>
        </p:txBody>
      </p:sp>
      <p:pic>
        <p:nvPicPr>
          <p:cNvPr id="5125" name="Picture 5" descr="C:\Users\SLA\AppData\Local\Microsoft\Windows\Temporary Internet Files\Content.IE5\GCEM8Q00\MMj0236536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581400"/>
            <a:ext cx="2590800" cy="1828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10200" y="4876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Tonight @ 8pm on HBO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studies proved that students performed better on transfer assessment when presented pictures and narration simultaneously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1900s - Psychological theories that were relevant for education were E.L. Thorndike’s dream.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Where are we coming from?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SLA\AppData\Local\Microsoft\Windows\Temporary Internet Files\Content.IE5\64NWNVRF\MCj024038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514600"/>
            <a:ext cx="1752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Coherence Effect</a:t>
            </a:r>
            <a:r>
              <a:rPr lang="en-US" dirty="0" smtClean="0"/>
              <a:t> in Multimedia presentation is also important</a:t>
            </a:r>
          </a:p>
          <a:p>
            <a:endParaRPr lang="en-US" dirty="0" smtClean="0"/>
          </a:p>
          <a:p>
            <a:r>
              <a:rPr lang="en-US" dirty="0" smtClean="0"/>
              <a:t>Students hearing irrelevant background sound performed poorly on transfer tests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T</a:t>
            </a:r>
            <a:r>
              <a:rPr lang="en-US" dirty="0" smtClean="0"/>
              <a:t>echnology </a:t>
            </a:r>
            <a:r>
              <a:rPr lang="en-US" dirty="0" smtClean="0"/>
              <a:t>I</a:t>
            </a:r>
            <a:r>
              <a:rPr lang="en-US" dirty="0" smtClean="0"/>
              <a:t>mplications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Modality Effect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Animation and On-screen text hinders knowledge </a:t>
            </a:r>
            <a:r>
              <a:rPr lang="en-US" dirty="0" err="1" smtClean="0"/>
              <a:t>contruction</a:t>
            </a:r>
            <a:r>
              <a:rPr lang="en-US" dirty="0" smtClean="0"/>
              <a:t> as both are processed in the visual channel.</a:t>
            </a:r>
          </a:p>
          <a:p>
            <a:endParaRPr lang="en-US" dirty="0" smtClean="0"/>
          </a:p>
          <a:p>
            <a:r>
              <a:rPr lang="en-US" sz="4400" dirty="0" smtClean="0">
                <a:solidFill>
                  <a:srgbClr val="0070C0"/>
                </a:solidFill>
              </a:rPr>
              <a:t>Animation works well with narration </a:t>
            </a:r>
            <a:r>
              <a:rPr lang="en-US" sz="4400" dirty="0" smtClean="0">
                <a:solidFill>
                  <a:schemeClr val="accent2"/>
                </a:solidFill>
              </a:rPr>
              <a:t>(not with text)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Technology Implications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Redundancy Effect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How do you think a combination of animation on-screen text, and narration would work.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Technology Implications</a:t>
            </a:r>
            <a:endParaRPr lang="en-US" dirty="0"/>
          </a:p>
        </p:txBody>
      </p:sp>
      <p:pic>
        <p:nvPicPr>
          <p:cNvPr id="6147" name="Picture 3" descr="C:\Users\SLA\AppData\Local\Microsoft\Windows\Temporary Internet Files\Content.IE5\64NWNVRF\MCj043438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657600"/>
            <a:ext cx="1857375" cy="18954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have learned about the way that we learn has influenced the way we design instructional technology for today and the future.</a:t>
            </a:r>
          </a:p>
          <a:p>
            <a:pPr lvl="1"/>
            <a:r>
              <a:rPr lang="en-US" dirty="0" smtClean="0"/>
              <a:t>Educational </a:t>
            </a:r>
            <a:r>
              <a:rPr lang="en-US" dirty="0" err="1" smtClean="0"/>
              <a:t>tehnology</a:t>
            </a:r>
            <a:r>
              <a:rPr lang="en-US" dirty="0" smtClean="0"/>
              <a:t> should guide the cognitive processes and foster a better understanding (sense-making) of the material, as in </a:t>
            </a:r>
            <a:r>
              <a:rPr lang="en-US" dirty="0" err="1" smtClean="0"/>
              <a:t>similations</a:t>
            </a:r>
            <a:r>
              <a:rPr lang="en-US" dirty="0" smtClean="0"/>
              <a:t> </a:t>
            </a:r>
            <a:r>
              <a:rPr lang="en-US" dirty="0" smtClean="0"/>
              <a:t>for better transferability to other applications/real-life situations.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awoke the dream!</a:t>
            </a:r>
            <a:endParaRPr lang="en-US" dirty="0"/>
          </a:p>
        </p:txBody>
      </p:sp>
      <p:pic>
        <p:nvPicPr>
          <p:cNvPr id="2050" name="Picture 2" descr="C:\Users\SLA\AppData\Local\Microsoft\Windows\Temporary Internet Files\Content.IE5\V2TEC282\MCj0367490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has shifted our interest back to the child-centered education that </a:t>
            </a:r>
            <a:r>
              <a:rPr lang="en-US" dirty="0" smtClean="0"/>
              <a:t>John Dewey distinguished from Curriculum-based education back in 1902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Child-Centered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technology is utilized is largely dependent on the educator’s concept of the way human beings learn.</a:t>
            </a:r>
          </a:p>
          <a:p>
            <a:endParaRPr lang="en-US" dirty="0" smtClean="0"/>
          </a:p>
          <a:p>
            <a:r>
              <a:rPr lang="en-US" dirty="0" smtClean="0"/>
              <a:t>The educator decides how he/she wants the learners to learn: i.e. what are the goals at the end of instruction.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What should student be able to do?</a:t>
            </a:r>
            <a:endParaRPr lang="en-US" sz="24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decide what’s best</a:t>
            </a:r>
            <a:endParaRPr lang="en-US" dirty="0"/>
          </a:p>
        </p:txBody>
      </p:sp>
      <p:pic>
        <p:nvPicPr>
          <p:cNvPr id="3074" name="Picture 2" descr="C:\Users\SLA\AppData\Local\Microsoft\Windows\Temporary Internet Files\Content.IE5\64NWNVRF\MCj023176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14800"/>
            <a:ext cx="3124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learned that when the learner builds an understanding of the material presented then </a:t>
            </a:r>
            <a:r>
              <a:rPr lang="en-US" sz="3600" dirty="0" smtClean="0">
                <a:solidFill>
                  <a:srgbClr val="00CC00"/>
                </a:solidFill>
              </a:rPr>
              <a:t>retention and transfer</a:t>
            </a:r>
            <a:r>
              <a:rPr lang="en-US" dirty="0" smtClean="0"/>
              <a:t> of the knowledge to new situations is better.</a:t>
            </a:r>
          </a:p>
          <a:p>
            <a:endParaRPr lang="en-US" dirty="0" smtClean="0"/>
          </a:p>
          <a:p>
            <a:r>
              <a:rPr lang="en-US" dirty="0" smtClean="0"/>
              <a:t>This is the </a:t>
            </a:r>
            <a:r>
              <a:rPr lang="en-US" sz="3200" dirty="0" smtClean="0">
                <a:solidFill>
                  <a:srgbClr val="00CC00"/>
                </a:solidFill>
              </a:rPr>
              <a:t>Constructivist Concept </a:t>
            </a:r>
            <a:r>
              <a:rPr lang="en-US" sz="2800" dirty="0" smtClean="0"/>
              <a:t>of</a:t>
            </a:r>
            <a:r>
              <a:rPr lang="en-US" sz="2800" dirty="0" smtClean="0">
                <a:solidFill>
                  <a:srgbClr val="00CC00"/>
                </a:solidFill>
              </a:rPr>
              <a:t> </a:t>
            </a:r>
            <a:r>
              <a:rPr lang="en-US" sz="2800" dirty="0" smtClean="0"/>
              <a:t>learning.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have we learned about the way that we learn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LA\AppData\Local\Microsoft\Windows\Temporary Internet Files\Content.IE5\GCEM8Q00\MMj02836300000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209800"/>
            <a:ext cx="2590799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the most widely accepted learning theory</a:t>
            </a:r>
          </a:p>
          <a:p>
            <a:r>
              <a:rPr lang="en-US" dirty="0" smtClean="0"/>
              <a:t>Students active in trying to make sense of material presented</a:t>
            </a:r>
          </a:p>
          <a:p>
            <a:r>
              <a:rPr lang="en-US" dirty="0" smtClean="0"/>
              <a:t>Seen as “knowledge construction”</a:t>
            </a:r>
          </a:p>
          <a:p>
            <a:r>
              <a:rPr lang="en-US" dirty="0" smtClean="0"/>
              <a:t>Learners apply their own cognitive functions to learn the material instead of rote memorization.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Constructivist Learning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Response-Strengthening</a:t>
            </a:r>
          </a:p>
          <a:p>
            <a:pPr lvl="1"/>
            <a:r>
              <a:rPr lang="en-US" dirty="0" smtClean="0"/>
              <a:t>As in programmed drill and practice with feedback</a:t>
            </a:r>
          </a:p>
          <a:p>
            <a:pPr lvl="1"/>
            <a:r>
              <a:rPr lang="en-US" dirty="0" smtClean="0"/>
              <a:t>Consistent with Thorndike’s law of effect</a:t>
            </a:r>
          </a:p>
          <a:p>
            <a:endParaRPr lang="en-US" dirty="0" smtClean="0"/>
          </a:p>
          <a:p>
            <a:r>
              <a:rPr lang="en-US" dirty="0" smtClean="0"/>
              <a:t>Knowledge Acquisition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a.k.a</a:t>
            </a:r>
            <a:r>
              <a:rPr lang="en-US" dirty="0" smtClean="0">
                <a:solidFill>
                  <a:srgbClr val="FF0000"/>
                </a:solidFill>
              </a:rPr>
              <a:t> Empty Vessel Metaphor)</a:t>
            </a:r>
          </a:p>
          <a:p>
            <a:pPr lvl="1"/>
            <a:r>
              <a:rPr lang="en-US" dirty="0" smtClean="0"/>
              <a:t>Information is delivered by educator</a:t>
            </a:r>
          </a:p>
          <a:p>
            <a:pPr lvl="1"/>
            <a:r>
              <a:rPr lang="en-US" dirty="0" smtClean="0"/>
              <a:t>Students learn by adding new information to their long-term memories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Concepts of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784</Words>
  <Application>Microsoft Office PowerPoint</Application>
  <PresentationFormat>On-screen Show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Technology Applications in Education Chapter 6</vt:lpstr>
      <vt:lpstr>Where are we coming from?</vt:lpstr>
      <vt:lpstr>Technology awoke the dream!</vt:lpstr>
      <vt:lpstr>Child-Centered Education</vt:lpstr>
      <vt:lpstr>Let’s decide what’s best</vt:lpstr>
      <vt:lpstr>So what have we learned about the way that we learn</vt:lpstr>
      <vt:lpstr>Slide 7</vt:lpstr>
      <vt:lpstr>Constructivist Learning</vt:lpstr>
      <vt:lpstr>Other Concepts of Learning</vt:lpstr>
      <vt:lpstr>These Concepts have Some Merit</vt:lpstr>
      <vt:lpstr>Acquisition   vs. Construction</vt:lpstr>
      <vt:lpstr>Does constructivist learning have any shortcomings?</vt:lpstr>
      <vt:lpstr>Types of Constructivism</vt:lpstr>
      <vt:lpstr>Types of Constructivism Cont.</vt:lpstr>
      <vt:lpstr>How Cognitive Construction Works</vt:lpstr>
      <vt:lpstr>What does it mean for today?</vt:lpstr>
      <vt:lpstr>Constructivist Multimedia Learning Summarized</vt:lpstr>
      <vt:lpstr>Therefore:</vt:lpstr>
      <vt:lpstr>Slide 19</vt:lpstr>
      <vt:lpstr>More Technology Implications</vt:lpstr>
      <vt:lpstr>More Technology Implications</vt:lpstr>
      <vt:lpstr>More Technology Implications</vt:lpstr>
      <vt:lpstr>Slide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Applications in Education</dc:title>
  <dc:creator>SLA</dc:creator>
  <cp:lastModifiedBy>SLA</cp:lastModifiedBy>
  <cp:revision>31</cp:revision>
  <dcterms:created xsi:type="dcterms:W3CDTF">2010-03-05T04:48:25Z</dcterms:created>
  <dcterms:modified xsi:type="dcterms:W3CDTF">2010-03-05T08:43:28Z</dcterms:modified>
</cp:coreProperties>
</file>